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16"/>
  </p:handoutMasterIdLst>
  <p:sldIdLst>
    <p:sldId id="256" r:id="rId2"/>
    <p:sldId id="259" r:id="rId3"/>
    <p:sldId id="257" r:id="rId4"/>
    <p:sldId id="271" r:id="rId5"/>
    <p:sldId id="280" r:id="rId6"/>
    <p:sldId id="282" r:id="rId7"/>
    <p:sldId id="283" r:id="rId8"/>
    <p:sldId id="281" r:id="rId9"/>
    <p:sldId id="277" r:id="rId10"/>
    <p:sldId id="274" r:id="rId11"/>
    <p:sldId id="284" r:id="rId12"/>
    <p:sldId id="285" r:id="rId13"/>
    <p:sldId id="286" r:id="rId14"/>
    <p:sldId id="288" r:id="rId15"/>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73" autoAdjust="0"/>
    <p:restoredTop sz="94660"/>
  </p:normalViewPr>
  <p:slideViewPr>
    <p:cSldViewPr snapToGrid="0">
      <p:cViewPr>
        <p:scale>
          <a:sx n="92" d="100"/>
          <a:sy n="92" d="100"/>
        </p:scale>
        <p:origin x="-86" y="-34"/>
      </p:cViewPr>
      <p:guideLst>
        <p:guide orient="horz" pos="2160"/>
        <p:guide pos="3840"/>
      </p:guideLst>
    </p:cSldViewPr>
  </p:slideViewPr>
  <p:notesTextViewPr>
    <p:cViewPr>
      <p:scale>
        <a:sx n="1" d="1"/>
        <a:sy n="1" d="1"/>
      </p:scale>
      <p:origin x="0" y="0"/>
    </p:cViewPr>
  </p:notesTextViewPr>
  <p:sorterViewPr>
    <p:cViewPr>
      <p:scale>
        <a:sx n="100" d="100"/>
        <a:sy n="100" d="100"/>
      </p:scale>
      <p:origin x="0" y="-20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7E054106-CAFC-4D69-A0BC-E43E4B020484}" type="datetimeFigureOut">
              <a:rPr lang="en-US" smtClean="0"/>
              <a:t>8/7/2017</a:t>
            </a:fld>
            <a:endParaRPr lang="en-US"/>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54C25278-2BBD-4DEE-BA62-1FA38068CAAD}" type="slidenum">
              <a:rPr lang="en-US" smtClean="0"/>
              <a:t>‹#›</a:t>
            </a:fld>
            <a:endParaRPr lang="en-US"/>
          </a:p>
        </p:txBody>
      </p:sp>
    </p:spTree>
    <p:extLst>
      <p:ext uri="{BB962C8B-B14F-4D97-AF65-F5344CB8AC3E}">
        <p14:creationId xmlns:p14="http://schemas.microsoft.com/office/powerpoint/2010/main" val="334390444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7549CC6-C33D-46CA-8688-B3E8234DDB25}" type="datetimeFigureOut">
              <a:rPr lang="en-US" smtClean="0"/>
              <a:t>8/7/2017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E623B-B17B-4C6E-8EBB-D3B975F09C01}" type="slidenum">
              <a:rPr lang="en-US" smtClean="0"/>
              <a:t>‹#›</a:t>
            </a:fld>
            <a:endParaRPr lang="en-US"/>
          </a:p>
        </p:txBody>
      </p:sp>
    </p:spTree>
    <p:extLst>
      <p:ext uri="{BB962C8B-B14F-4D97-AF65-F5344CB8AC3E}">
        <p14:creationId xmlns:p14="http://schemas.microsoft.com/office/powerpoint/2010/main" val="1585480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549CC6-C33D-46CA-8688-B3E8234DDB25}" type="datetimeFigureOut">
              <a:rPr lang="en-US" smtClean="0"/>
              <a:t>8/7/2017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DE623B-B17B-4C6E-8EBB-D3B975F09C01}" type="slidenum">
              <a:rPr lang="en-US" smtClean="0"/>
              <a:t>‹#›</a:t>
            </a:fld>
            <a:endParaRPr lang="en-US"/>
          </a:p>
        </p:txBody>
      </p:sp>
    </p:spTree>
    <p:extLst>
      <p:ext uri="{BB962C8B-B14F-4D97-AF65-F5344CB8AC3E}">
        <p14:creationId xmlns:p14="http://schemas.microsoft.com/office/powerpoint/2010/main" val="3600639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7549CC6-C33D-46CA-8688-B3E8234DDB25}" type="datetimeFigureOut">
              <a:rPr lang="en-US" smtClean="0"/>
              <a:t>8/7/2017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E623B-B17B-4C6E-8EBB-D3B975F09C01}" type="slidenum">
              <a:rPr lang="en-US" smtClean="0"/>
              <a:t>‹#›</a:t>
            </a:fld>
            <a:endParaRPr lang="en-US"/>
          </a:p>
        </p:txBody>
      </p:sp>
    </p:spTree>
    <p:extLst>
      <p:ext uri="{BB962C8B-B14F-4D97-AF65-F5344CB8AC3E}">
        <p14:creationId xmlns:p14="http://schemas.microsoft.com/office/powerpoint/2010/main" val="14576005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7549CC6-C33D-46CA-8688-B3E8234DDB25}" type="datetimeFigureOut">
              <a:rPr lang="en-US" smtClean="0"/>
              <a:t>8/7/2017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E623B-B17B-4C6E-8EBB-D3B975F09C01}" type="slidenum">
              <a:rPr lang="en-US" smtClean="0"/>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5106632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549CC6-C33D-46CA-8688-B3E8234DDB25}" type="datetimeFigureOut">
              <a:rPr lang="en-US" smtClean="0"/>
              <a:t>8/7/2017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E623B-B17B-4C6E-8EBB-D3B975F09C01}" type="slidenum">
              <a:rPr lang="en-US" smtClean="0"/>
              <a:t>‹#›</a:t>
            </a:fld>
            <a:endParaRPr lang="en-US"/>
          </a:p>
        </p:txBody>
      </p:sp>
    </p:spTree>
    <p:extLst>
      <p:ext uri="{BB962C8B-B14F-4D97-AF65-F5344CB8AC3E}">
        <p14:creationId xmlns:p14="http://schemas.microsoft.com/office/powerpoint/2010/main" val="24762245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7549CC6-C33D-46CA-8688-B3E8234DDB25}" type="datetimeFigureOut">
              <a:rPr lang="en-US" smtClean="0"/>
              <a:t>8/7/2017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E623B-B17B-4C6E-8EBB-D3B975F09C01}" type="slidenum">
              <a:rPr lang="en-US" smtClean="0"/>
              <a:t>‹#›</a:t>
            </a:fld>
            <a:endParaRPr lang="en-US"/>
          </a:p>
        </p:txBody>
      </p:sp>
    </p:spTree>
    <p:extLst>
      <p:ext uri="{BB962C8B-B14F-4D97-AF65-F5344CB8AC3E}">
        <p14:creationId xmlns:p14="http://schemas.microsoft.com/office/powerpoint/2010/main" val="25211068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7549CC6-C33D-46CA-8688-B3E8234DDB25}" type="datetimeFigureOut">
              <a:rPr lang="en-US" smtClean="0"/>
              <a:t>8/7/2017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E623B-B17B-4C6E-8EBB-D3B975F09C01}" type="slidenum">
              <a:rPr lang="en-US" smtClean="0"/>
              <a:t>‹#›</a:t>
            </a:fld>
            <a:endParaRPr lang="en-US"/>
          </a:p>
        </p:txBody>
      </p:sp>
    </p:spTree>
    <p:extLst>
      <p:ext uri="{BB962C8B-B14F-4D97-AF65-F5344CB8AC3E}">
        <p14:creationId xmlns:p14="http://schemas.microsoft.com/office/powerpoint/2010/main" val="26984801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549CC6-C33D-46CA-8688-B3E8234DDB25}" type="datetimeFigureOut">
              <a:rPr lang="en-US" smtClean="0"/>
              <a:t>8/7/2017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E623B-B17B-4C6E-8EBB-D3B975F09C01}" type="slidenum">
              <a:rPr lang="en-US" smtClean="0"/>
              <a:t>‹#›</a:t>
            </a:fld>
            <a:endParaRPr lang="en-US"/>
          </a:p>
        </p:txBody>
      </p:sp>
    </p:spTree>
    <p:extLst>
      <p:ext uri="{BB962C8B-B14F-4D97-AF65-F5344CB8AC3E}">
        <p14:creationId xmlns:p14="http://schemas.microsoft.com/office/powerpoint/2010/main" val="17784453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549CC6-C33D-46CA-8688-B3E8234DDB25}" type="datetimeFigureOut">
              <a:rPr lang="en-US" smtClean="0"/>
              <a:t>8/7/2017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E623B-B17B-4C6E-8EBB-D3B975F09C01}" type="slidenum">
              <a:rPr lang="en-US" smtClean="0"/>
              <a:t>‹#›</a:t>
            </a:fld>
            <a:endParaRPr lang="en-US"/>
          </a:p>
        </p:txBody>
      </p:sp>
    </p:spTree>
    <p:extLst>
      <p:ext uri="{BB962C8B-B14F-4D97-AF65-F5344CB8AC3E}">
        <p14:creationId xmlns:p14="http://schemas.microsoft.com/office/powerpoint/2010/main" val="2462768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549CC6-C33D-46CA-8688-B3E8234DDB25}" type="datetimeFigureOut">
              <a:rPr lang="en-US" smtClean="0"/>
              <a:t>8/7/2017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E623B-B17B-4C6E-8EBB-D3B975F09C01}" type="slidenum">
              <a:rPr lang="en-US" smtClean="0"/>
              <a:t>‹#›</a:t>
            </a:fld>
            <a:endParaRPr lang="en-US"/>
          </a:p>
        </p:txBody>
      </p:sp>
    </p:spTree>
    <p:extLst>
      <p:ext uri="{BB962C8B-B14F-4D97-AF65-F5344CB8AC3E}">
        <p14:creationId xmlns:p14="http://schemas.microsoft.com/office/powerpoint/2010/main" val="1549090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549CC6-C33D-46CA-8688-B3E8234DDB25}" type="datetimeFigureOut">
              <a:rPr lang="en-US" smtClean="0"/>
              <a:t>8/7/2017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E623B-B17B-4C6E-8EBB-D3B975F09C01}" type="slidenum">
              <a:rPr lang="en-US" smtClean="0"/>
              <a:t>‹#›</a:t>
            </a:fld>
            <a:endParaRPr lang="en-US"/>
          </a:p>
        </p:txBody>
      </p:sp>
    </p:spTree>
    <p:extLst>
      <p:ext uri="{BB962C8B-B14F-4D97-AF65-F5344CB8AC3E}">
        <p14:creationId xmlns:p14="http://schemas.microsoft.com/office/powerpoint/2010/main" val="970314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7549CC6-C33D-46CA-8688-B3E8234DDB25}" type="datetimeFigureOut">
              <a:rPr lang="en-US" smtClean="0"/>
              <a:t>8/7/2017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DE623B-B17B-4C6E-8EBB-D3B975F09C01}" type="slidenum">
              <a:rPr lang="en-US" smtClean="0"/>
              <a:t>‹#›</a:t>
            </a:fld>
            <a:endParaRPr lang="en-US"/>
          </a:p>
        </p:txBody>
      </p:sp>
    </p:spTree>
    <p:extLst>
      <p:ext uri="{BB962C8B-B14F-4D97-AF65-F5344CB8AC3E}">
        <p14:creationId xmlns:p14="http://schemas.microsoft.com/office/powerpoint/2010/main" val="1131760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7549CC6-C33D-46CA-8688-B3E8234DDB25}" type="datetimeFigureOut">
              <a:rPr lang="en-US" smtClean="0"/>
              <a:t>8/7/2017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DE623B-B17B-4C6E-8EBB-D3B975F09C01}" type="slidenum">
              <a:rPr lang="en-US" smtClean="0"/>
              <a:t>‹#›</a:t>
            </a:fld>
            <a:endParaRPr lang="en-US"/>
          </a:p>
        </p:txBody>
      </p:sp>
    </p:spTree>
    <p:extLst>
      <p:ext uri="{BB962C8B-B14F-4D97-AF65-F5344CB8AC3E}">
        <p14:creationId xmlns:p14="http://schemas.microsoft.com/office/powerpoint/2010/main" val="444278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77549CC6-C33D-46CA-8688-B3E8234DDB25}" type="datetimeFigureOut">
              <a:rPr lang="en-US" smtClean="0"/>
              <a:t>8/7/2017</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2ADE623B-B17B-4C6E-8EBB-D3B975F09C01}" type="slidenum">
              <a:rPr lang="en-US" smtClean="0"/>
              <a:t>‹#›</a:t>
            </a:fld>
            <a:endParaRPr lang="en-US"/>
          </a:p>
        </p:txBody>
      </p:sp>
    </p:spTree>
    <p:extLst>
      <p:ext uri="{BB962C8B-B14F-4D97-AF65-F5344CB8AC3E}">
        <p14:creationId xmlns:p14="http://schemas.microsoft.com/office/powerpoint/2010/main" val="220518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7549CC6-C33D-46CA-8688-B3E8234DDB25}" type="datetimeFigureOut">
              <a:rPr lang="en-US" smtClean="0"/>
              <a:t>8/7/2017</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2ADE623B-B17B-4C6E-8EBB-D3B975F09C01}" type="slidenum">
              <a:rPr lang="en-US" smtClean="0"/>
              <a:t>‹#›</a:t>
            </a:fld>
            <a:endParaRPr lang="en-US"/>
          </a:p>
        </p:txBody>
      </p:sp>
    </p:spTree>
    <p:extLst>
      <p:ext uri="{BB962C8B-B14F-4D97-AF65-F5344CB8AC3E}">
        <p14:creationId xmlns:p14="http://schemas.microsoft.com/office/powerpoint/2010/main" val="4043682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77549CC6-C33D-46CA-8688-B3E8234DDB25}" type="datetimeFigureOut">
              <a:rPr lang="en-US" smtClean="0"/>
              <a:t>8/7/2017</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2ADE623B-B17B-4C6E-8EBB-D3B975F09C01}" type="slidenum">
              <a:rPr lang="en-US" smtClean="0"/>
              <a:t>‹#›</a:t>
            </a:fld>
            <a:endParaRPr lang="en-US"/>
          </a:p>
        </p:txBody>
      </p:sp>
    </p:spTree>
    <p:extLst>
      <p:ext uri="{BB962C8B-B14F-4D97-AF65-F5344CB8AC3E}">
        <p14:creationId xmlns:p14="http://schemas.microsoft.com/office/powerpoint/2010/main" val="4046335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549CC6-C33D-46CA-8688-B3E8234DDB25}" type="datetimeFigureOut">
              <a:rPr lang="en-US" smtClean="0"/>
              <a:t>8/7/2017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DE623B-B17B-4C6E-8EBB-D3B975F09C01}" type="slidenum">
              <a:rPr lang="en-US" smtClean="0"/>
              <a:t>‹#›</a:t>
            </a:fld>
            <a:endParaRPr lang="en-US"/>
          </a:p>
        </p:txBody>
      </p:sp>
    </p:spTree>
    <p:extLst>
      <p:ext uri="{BB962C8B-B14F-4D97-AF65-F5344CB8AC3E}">
        <p14:creationId xmlns:p14="http://schemas.microsoft.com/office/powerpoint/2010/main" val="204229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7549CC6-C33D-46CA-8688-B3E8234DDB25}" type="datetimeFigureOut">
              <a:rPr lang="en-US" smtClean="0"/>
              <a:t>8/7/2017</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ADE623B-B17B-4C6E-8EBB-D3B975F09C01}" type="slidenum">
              <a:rPr lang="en-US" smtClean="0"/>
              <a:t>‹#›</a:t>
            </a:fld>
            <a:endParaRPr lang="en-US"/>
          </a:p>
        </p:txBody>
      </p:sp>
    </p:spTree>
    <p:extLst>
      <p:ext uri="{BB962C8B-B14F-4D97-AF65-F5344CB8AC3E}">
        <p14:creationId xmlns:p14="http://schemas.microsoft.com/office/powerpoint/2010/main" val="2862660715"/>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vimeo.com/212518078"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84450" y="562898"/>
            <a:ext cx="9123881" cy="2667000"/>
          </a:xfrm>
        </p:spPr>
        <p:txBody>
          <a:bodyPr/>
          <a:lstStyle/>
          <a:p>
            <a:pPr algn="ctr"/>
            <a:r>
              <a:rPr lang="en-US" dirty="0"/>
              <a:t>Ventura County Continuum of  Care</a:t>
            </a:r>
          </a:p>
        </p:txBody>
      </p:sp>
      <p:sp>
        <p:nvSpPr>
          <p:cNvPr id="3" name="Subtitle 2"/>
          <p:cNvSpPr>
            <a:spLocks noGrp="1"/>
          </p:cNvSpPr>
          <p:nvPr>
            <p:ph type="subTitle" idx="1"/>
          </p:nvPr>
        </p:nvSpPr>
        <p:spPr>
          <a:xfrm>
            <a:off x="1326405" y="3657599"/>
            <a:ext cx="9513660" cy="1725561"/>
          </a:xfrm>
        </p:spPr>
        <p:txBody>
          <a:bodyPr>
            <a:normAutofit/>
          </a:bodyPr>
          <a:lstStyle/>
          <a:p>
            <a:pPr algn="ctr"/>
            <a:r>
              <a:rPr lang="en-US" sz="3200" dirty="0"/>
              <a:t>Housing and Services committee Resolution for Declaring a Homeless and Housing Crisis in Ventura County</a:t>
            </a:r>
          </a:p>
        </p:txBody>
      </p:sp>
    </p:spTree>
    <p:extLst>
      <p:ext uri="{BB962C8B-B14F-4D97-AF65-F5344CB8AC3E}">
        <p14:creationId xmlns:p14="http://schemas.microsoft.com/office/powerpoint/2010/main" val="230723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6111" y="452718"/>
            <a:ext cx="9404723" cy="2998406"/>
          </a:xfrm>
        </p:spPr>
        <p:txBody>
          <a:bodyPr/>
          <a:lstStyle/>
          <a:p>
            <a:r>
              <a:rPr lang="en-US" sz="3600" dirty="0"/>
              <a:t>The </a:t>
            </a:r>
            <a:r>
              <a:rPr lang="en-US" sz="3600" dirty="0" err="1"/>
              <a:t>CoC</a:t>
            </a:r>
            <a:r>
              <a:rPr lang="en-US" sz="3600" dirty="0"/>
              <a:t> Housing and Services Committee urges the </a:t>
            </a:r>
            <a:r>
              <a:rPr lang="en-US" sz="3600" dirty="0" err="1"/>
              <a:t>CoC</a:t>
            </a:r>
            <a:r>
              <a:rPr lang="en-US" sz="3600" dirty="0"/>
              <a:t> Board  to Declare a Homeless and Housing Crisis in Ventura County and Adopt the following  recommendations:</a:t>
            </a:r>
          </a:p>
        </p:txBody>
      </p:sp>
      <p:sp>
        <p:nvSpPr>
          <p:cNvPr id="5" name="Content Placeholder 4"/>
          <p:cNvSpPr>
            <a:spLocks noGrp="1"/>
          </p:cNvSpPr>
          <p:nvPr>
            <p:ph idx="1"/>
          </p:nvPr>
        </p:nvSpPr>
        <p:spPr>
          <a:xfrm>
            <a:off x="646111" y="3613354"/>
            <a:ext cx="9972728" cy="2787443"/>
          </a:xfrm>
        </p:spPr>
        <p:txBody>
          <a:bodyPr>
            <a:normAutofit fontScale="25000" lnSpcReduction="20000"/>
          </a:bodyPr>
          <a:lstStyle/>
          <a:p>
            <a:endParaRPr lang="en-US" dirty="0"/>
          </a:p>
          <a:p>
            <a:pPr>
              <a:spcAft>
                <a:spcPts val="600"/>
              </a:spcAft>
            </a:pPr>
            <a:r>
              <a:rPr lang="en-US" sz="9600" dirty="0">
                <a:latin typeface="+mn-lt"/>
              </a:rPr>
              <a:t>Recommendation #1.  </a:t>
            </a:r>
          </a:p>
          <a:p>
            <a:pPr lvl="1"/>
            <a:r>
              <a:rPr lang="en-US" sz="9600" dirty="0">
                <a:latin typeface="+mn-lt"/>
              </a:rPr>
              <a:t>Urge the Ventura County Interagency Council on Homelessness (VCOG) to acknowledge the homeless and housing crisis in Ventura County and request that local governments declare a homeless and housing crisis and join a county-wide effort to end homelessness.</a:t>
            </a:r>
          </a:p>
          <a:p>
            <a:endParaRPr lang="en-US" sz="11200" dirty="0">
              <a:latin typeface="+mn-lt"/>
            </a:endParaRPr>
          </a:p>
          <a:p>
            <a:pPr lvl="1"/>
            <a:endParaRPr lang="en-US" dirty="0"/>
          </a:p>
          <a:p>
            <a:endParaRPr lang="en-US" dirty="0"/>
          </a:p>
          <a:p>
            <a:pPr marL="0" indent="0">
              <a:buNone/>
            </a:pPr>
            <a:endParaRPr lang="en-US" dirty="0"/>
          </a:p>
        </p:txBody>
      </p:sp>
    </p:spTree>
    <p:extLst>
      <p:ext uri="{BB962C8B-B14F-4D97-AF65-F5344CB8AC3E}">
        <p14:creationId xmlns:p14="http://schemas.microsoft.com/office/powerpoint/2010/main" val="3645893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8719115" cy="1523565"/>
          </a:xfrm>
        </p:spPr>
        <p:txBody>
          <a:bodyPr/>
          <a:lstStyle/>
          <a:p>
            <a:r>
              <a:rPr lang="en-US" dirty="0"/>
              <a:t>Homeless and Housing Crisis Resolution Recommendations</a:t>
            </a:r>
          </a:p>
        </p:txBody>
      </p:sp>
      <p:sp>
        <p:nvSpPr>
          <p:cNvPr id="3" name="Content Placeholder 2"/>
          <p:cNvSpPr>
            <a:spLocks noGrp="1"/>
          </p:cNvSpPr>
          <p:nvPr>
            <p:ph idx="1"/>
          </p:nvPr>
        </p:nvSpPr>
        <p:spPr>
          <a:xfrm>
            <a:off x="646111" y="1976283"/>
            <a:ext cx="10161639" cy="4881717"/>
          </a:xfrm>
        </p:spPr>
        <p:txBody>
          <a:bodyPr>
            <a:noAutofit/>
          </a:bodyPr>
          <a:lstStyle/>
          <a:p>
            <a:r>
              <a:rPr lang="en-US" sz="2400" dirty="0"/>
              <a:t>Recommendation #2</a:t>
            </a:r>
          </a:p>
          <a:p>
            <a:pPr lvl="1">
              <a:spcAft>
                <a:spcPts val="600"/>
              </a:spcAft>
            </a:pPr>
            <a:r>
              <a:rPr lang="en-US" sz="2400" dirty="0"/>
              <a:t>Lead the formation of a coalition of stakeholders to explore creative solutions and support funding initiatives to address the homeless and housing crisis.</a:t>
            </a:r>
          </a:p>
          <a:p>
            <a:r>
              <a:rPr lang="en-US" sz="2400" dirty="0"/>
              <a:t>Recommendation #3</a:t>
            </a:r>
          </a:p>
          <a:p>
            <a:pPr lvl="1">
              <a:spcAft>
                <a:spcPts val="600"/>
              </a:spcAft>
            </a:pPr>
            <a:r>
              <a:rPr lang="en-US" sz="2400" dirty="0"/>
              <a:t>Take short term immediate actions to identify available housing units, and facilitate the development of crisis housing, alternative housing models, and permanent supportive housing and case management services. </a:t>
            </a:r>
          </a:p>
        </p:txBody>
      </p:sp>
    </p:spTree>
    <p:extLst>
      <p:ext uri="{BB962C8B-B14F-4D97-AF65-F5344CB8AC3E}">
        <p14:creationId xmlns:p14="http://schemas.microsoft.com/office/powerpoint/2010/main" val="4201911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574521" cy="1523565"/>
          </a:xfrm>
        </p:spPr>
        <p:txBody>
          <a:bodyPr/>
          <a:lstStyle/>
          <a:p>
            <a:r>
              <a:rPr lang="en-US" dirty="0"/>
              <a:t>Homeless and Housing Crisis Resolution Recommendations</a:t>
            </a:r>
          </a:p>
        </p:txBody>
      </p:sp>
      <p:sp>
        <p:nvSpPr>
          <p:cNvPr id="3" name="Content Placeholder 2"/>
          <p:cNvSpPr>
            <a:spLocks noGrp="1"/>
          </p:cNvSpPr>
          <p:nvPr>
            <p:ph idx="1"/>
          </p:nvPr>
        </p:nvSpPr>
        <p:spPr>
          <a:xfrm>
            <a:off x="646111" y="1976283"/>
            <a:ext cx="10161639" cy="4881717"/>
          </a:xfrm>
        </p:spPr>
        <p:txBody>
          <a:bodyPr>
            <a:noAutofit/>
          </a:bodyPr>
          <a:lstStyle/>
          <a:p>
            <a:r>
              <a:rPr lang="en-US" sz="2400" dirty="0"/>
              <a:t>Recommendation #4</a:t>
            </a:r>
          </a:p>
          <a:p>
            <a:pPr lvl="1">
              <a:spcAft>
                <a:spcPts val="600"/>
              </a:spcAft>
            </a:pPr>
            <a:r>
              <a:rPr lang="en-US" sz="2400" dirty="0"/>
              <a:t>Urge that an emergency homeless crisis fund be created to support the short term immediate actions to develop shelter, alternative housing models, permanent supportive housing and case management services.</a:t>
            </a:r>
          </a:p>
          <a:p>
            <a:r>
              <a:rPr lang="en-US" sz="2400" dirty="0"/>
              <a:t>Recommendation #5</a:t>
            </a:r>
          </a:p>
          <a:p>
            <a:pPr lvl="1">
              <a:spcAft>
                <a:spcPts val="600"/>
              </a:spcAft>
            </a:pPr>
            <a:r>
              <a:rPr lang="en-US" sz="2400" dirty="0"/>
              <a:t>Take long term actions to create the dedicated sources of </a:t>
            </a:r>
            <a:r>
              <a:rPr lang="en-US" sz="2400"/>
              <a:t>funding needed to </a:t>
            </a:r>
            <a:r>
              <a:rPr lang="en-US" sz="2400" dirty="0"/>
              <a:t>build shelters, permanent supportive housing and very affordable housing and provide the necessary case management services</a:t>
            </a:r>
          </a:p>
        </p:txBody>
      </p:sp>
    </p:spTree>
    <p:extLst>
      <p:ext uri="{BB962C8B-B14F-4D97-AF65-F5344CB8AC3E}">
        <p14:creationId xmlns:p14="http://schemas.microsoft.com/office/powerpoint/2010/main" val="2383163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574521" cy="1523565"/>
          </a:xfrm>
        </p:spPr>
        <p:txBody>
          <a:bodyPr/>
          <a:lstStyle/>
          <a:p>
            <a:r>
              <a:rPr lang="en-US" dirty="0"/>
              <a:t>Homeless and Housing Crisis Resolution Recommendations</a:t>
            </a:r>
          </a:p>
        </p:txBody>
      </p:sp>
      <p:sp>
        <p:nvSpPr>
          <p:cNvPr id="3" name="Content Placeholder 2"/>
          <p:cNvSpPr>
            <a:spLocks noGrp="1"/>
          </p:cNvSpPr>
          <p:nvPr>
            <p:ph idx="1"/>
          </p:nvPr>
        </p:nvSpPr>
        <p:spPr>
          <a:xfrm>
            <a:off x="646111" y="2517493"/>
            <a:ext cx="10161639" cy="2791926"/>
          </a:xfrm>
        </p:spPr>
        <p:txBody>
          <a:bodyPr>
            <a:noAutofit/>
          </a:bodyPr>
          <a:lstStyle/>
          <a:p>
            <a:r>
              <a:rPr lang="en-US" sz="2400" dirty="0"/>
              <a:t>Recommendation #6</a:t>
            </a:r>
          </a:p>
          <a:p>
            <a:pPr lvl="1">
              <a:spcAft>
                <a:spcPts val="600"/>
              </a:spcAft>
            </a:pPr>
            <a:r>
              <a:rPr lang="en-US" sz="2400" dirty="0"/>
              <a:t>Direct the </a:t>
            </a:r>
            <a:r>
              <a:rPr lang="en-US" sz="2400" dirty="0" err="1"/>
              <a:t>CoC</a:t>
            </a:r>
            <a:r>
              <a:rPr lang="en-US" sz="2400" dirty="0"/>
              <a:t> Public Information and Outreach committee (PIO) to generate a publicity/education campaign on the crisis of homelessness and housing for the purpose generating public involvement, political support, private partnerships and funding.</a:t>
            </a:r>
          </a:p>
        </p:txBody>
      </p:sp>
    </p:spTree>
    <p:extLst>
      <p:ext uri="{BB962C8B-B14F-4D97-AF65-F5344CB8AC3E}">
        <p14:creationId xmlns:p14="http://schemas.microsoft.com/office/powerpoint/2010/main" val="630254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574521" cy="2260985"/>
          </a:xfrm>
        </p:spPr>
        <p:txBody>
          <a:bodyPr/>
          <a:lstStyle/>
          <a:p>
            <a:r>
              <a:rPr lang="en-US" dirty="0"/>
              <a:t>We need Bold Action to solve the Homeless and Housing Crisis in Ventura County</a:t>
            </a:r>
          </a:p>
        </p:txBody>
      </p:sp>
      <p:sp>
        <p:nvSpPr>
          <p:cNvPr id="3" name="Content Placeholder 2"/>
          <p:cNvSpPr>
            <a:spLocks noGrp="1"/>
          </p:cNvSpPr>
          <p:nvPr>
            <p:ph idx="1"/>
          </p:nvPr>
        </p:nvSpPr>
        <p:spPr>
          <a:xfrm>
            <a:off x="793595" y="3136926"/>
            <a:ext cx="10161639" cy="1730042"/>
          </a:xfrm>
        </p:spPr>
        <p:txBody>
          <a:bodyPr>
            <a:noAutofit/>
          </a:bodyPr>
          <a:lstStyle/>
          <a:p>
            <a:r>
              <a:rPr lang="en-US" sz="2400" dirty="0"/>
              <a:t>The example of the City of Portland Oregon</a:t>
            </a:r>
          </a:p>
          <a:p>
            <a:pPr marL="457200" lvl="1" indent="0">
              <a:spcAft>
                <a:spcPts val="600"/>
              </a:spcAft>
              <a:buNone/>
            </a:pPr>
            <a:r>
              <a:rPr lang="en-US" sz="2400" u="sng" dirty="0">
                <a:hlinkClick r:id="rId2"/>
              </a:rPr>
              <a:t>https://vimeo.com/212518078</a:t>
            </a:r>
            <a:endParaRPr lang="en-US" sz="2400" dirty="0"/>
          </a:p>
        </p:txBody>
      </p:sp>
    </p:spTree>
    <p:extLst>
      <p:ext uri="{BB962C8B-B14F-4D97-AF65-F5344CB8AC3E}">
        <p14:creationId xmlns:p14="http://schemas.microsoft.com/office/powerpoint/2010/main" val="487715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7"/>
            <a:ext cx="10223450" cy="2201993"/>
          </a:xfrm>
        </p:spPr>
        <p:txBody>
          <a:bodyPr/>
          <a:lstStyle/>
          <a:p>
            <a:r>
              <a:rPr lang="en-US" dirty="0"/>
              <a:t>What Successes Have been Achieved in our Homeless Continuum of Care System?</a:t>
            </a:r>
            <a:br>
              <a:rPr lang="en-US" dirty="0"/>
            </a:br>
            <a:endParaRPr lang="en-US" dirty="0"/>
          </a:p>
        </p:txBody>
      </p:sp>
      <p:sp>
        <p:nvSpPr>
          <p:cNvPr id="3" name="Content Placeholder 2"/>
          <p:cNvSpPr>
            <a:spLocks noGrp="1"/>
          </p:cNvSpPr>
          <p:nvPr>
            <p:ph idx="1"/>
          </p:nvPr>
        </p:nvSpPr>
        <p:spPr>
          <a:xfrm>
            <a:off x="816208" y="3308556"/>
            <a:ext cx="10053353" cy="3092244"/>
          </a:xfrm>
        </p:spPr>
        <p:txBody>
          <a:bodyPr>
            <a:normAutofit/>
          </a:bodyPr>
          <a:lstStyle/>
          <a:p>
            <a:pPr marL="457200" indent="-457200">
              <a:spcAft>
                <a:spcPts val="600"/>
              </a:spcAft>
              <a:buFont typeface="+mj-lt"/>
              <a:buAutoNum type="arabicPeriod"/>
            </a:pPr>
            <a:r>
              <a:rPr lang="en-US" sz="2400" dirty="0">
                <a:latin typeface="+mn-lt"/>
              </a:rPr>
              <a:t>The VC </a:t>
            </a:r>
            <a:r>
              <a:rPr lang="en-US" sz="2400" dirty="0" err="1">
                <a:latin typeface="+mn-lt"/>
              </a:rPr>
              <a:t>CoC</a:t>
            </a:r>
            <a:r>
              <a:rPr lang="en-US" sz="2400" dirty="0">
                <a:latin typeface="+mn-lt"/>
              </a:rPr>
              <a:t> System has been transformed by implementing Evidenced-Based Best Practices for serving homeless persons.</a:t>
            </a:r>
          </a:p>
          <a:p>
            <a:pPr marL="457200" indent="-457200">
              <a:spcAft>
                <a:spcPts val="600"/>
              </a:spcAft>
              <a:buFont typeface="+mj-lt"/>
              <a:buAutoNum type="arabicPeriod"/>
            </a:pPr>
            <a:r>
              <a:rPr lang="en-US" sz="2400" dirty="0">
                <a:latin typeface="+mn-lt"/>
              </a:rPr>
              <a:t>By Focusing Resources, the number of unsheltered families and children were reduced by 73.8 %</a:t>
            </a:r>
          </a:p>
          <a:p>
            <a:pPr marL="457200" indent="-457200">
              <a:buFont typeface="+mj-lt"/>
              <a:buAutoNum type="arabicPeriod"/>
            </a:pPr>
            <a:r>
              <a:rPr lang="en-US" sz="2400" dirty="0">
                <a:latin typeface="+mn-lt"/>
              </a:rPr>
              <a:t>With additional VASH vouchers, the number of unsheltered veterans were reduced  by 42.5%</a:t>
            </a:r>
          </a:p>
        </p:txBody>
      </p:sp>
    </p:spTree>
    <p:extLst>
      <p:ext uri="{BB962C8B-B14F-4D97-AF65-F5344CB8AC3E}">
        <p14:creationId xmlns:p14="http://schemas.microsoft.com/office/powerpoint/2010/main" val="3676906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8645" y="452717"/>
            <a:ext cx="10087897" cy="2142999"/>
          </a:xfrm>
        </p:spPr>
        <p:txBody>
          <a:bodyPr/>
          <a:lstStyle/>
          <a:p>
            <a:r>
              <a:rPr lang="en-US" sz="4000" dirty="0"/>
              <a:t>Despite these successes there is evidence of a Homeless and Housing Crisis in Ventura County</a:t>
            </a:r>
          </a:p>
        </p:txBody>
      </p:sp>
      <p:sp>
        <p:nvSpPr>
          <p:cNvPr id="3" name="Content Placeholder 2"/>
          <p:cNvSpPr>
            <a:spLocks noGrp="1"/>
          </p:cNvSpPr>
          <p:nvPr>
            <p:ph idx="1"/>
          </p:nvPr>
        </p:nvSpPr>
        <p:spPr>
          <a:xfrm>
            <a:off x="1017639" y="2934928"/>
            <a:ext cx="9969908" cy="3377382"/>
          </a:xfrm>
        </p:spPr>
        <p:txBody>
          <a:bodyPr>
            <a:normAutofit/>
          </a:bodyPr>
          <a:lstStyle/>
          <a:p>
            <a:pPr marL="0" indent="0">
              <a:spcAft>
                <a:spcPts val="600"/>
              </a:spcAft>
              <a:buNone/>
            </a:pPr>
            <a:r>
              <a:rPr lang="en-US" sz="2400" dirty="0"/>
              <a:t>It is important to point out that these findings are in no way a reflection on the quality of services, the  great work being done by staff and the outcomes of current homeless programs.</a:t>
            </a:r>
          </a:p>
          <a:p>
            <a:r>
              <a:rPr lang="en-US" sz="2400" dirty="0"/>
              <a:t>Evidence #1</a:t>
            </a:r>
          </a:p>
          <a:p>
            <a:pPr lvl="1"/>
            <a:r>
              <a:rPr lang="en-US" sz="2400" dirty="0"/>
              <a:t>While the VC </a:t>
            </a:r>
            <a:r>
              <a:rPr lang="en-US" sz="2400" dirty="0" err="1"/>
              <a:t>CoC</a:t>
            </a:r>
            <a:r>
              <a:rPr lang="en-US" sz="2400" dirty="0"/>
              <a:t> System housed 1,284 (38%)homeless persons in 2016, 2,082 (62%)remained unsheltered due to lack of income, shelter and permanent housing</a:t>
            </a:r>
          </a:p>
          <a:p>
            <a:endParaRPr lang="en-US" dirty="0"/>
          </a:p>
          <a:p>
            <a:pPr marL="0" indent="0">
              <a:buNone/>
            </a:pPr>
            <a:endParaRPr lang="en-US" dirty="0"/>
          </a:p>
        </p:txBody>
      </p:sp>
    </p:spTree>
    <p:extLst>
      <p:ext uri="{BB962C8B-B14F-4D97-AF65-F5344CB8AC3E}">
        <p14:creationId xmlns:p14="http://schemas.microsoft.com/office/powerpoint/2010/main" val="1664826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608" y="511712"/>
            <a:ext cx="9707257" cy="1051617"/>
          </a:xfrm>
        </p:spPr>
        <p:txBody>
          <a:bodyPr/>
          <a:lstStyle/>
          <a:p>
            <a:r>
              <a:rPr lang="en-US" sz="4000" dirty="0"/>
              <a:t>Evidence of Homeless &amp; Housing Crisis</a:t>
            </a:r>
          </a:p>
        </p:txBody>
      </p:sp>
      <p:sp>
        <p:nvSpPr>
          <p:cNvPr id="3" name="Content Placeholder 2"/>
          <p:cNvSpPr>
            <a:spLocks noGrp="1"/>
          </p:cNvSpPr>
          <p:nvPr>
            <p:ph idx="1"/>
          </p:nvPr>
        </p:nvSpPr>
        <p:spPr>
          <a:xfrm>
            <a:off x="884904" y="1979177"/>
            <a:ext cx="10161639" cy="3920178"/>
          </a:xfrm>
        </p:spPr>
        <p:txBody>
          <a:bodyPr>
            <a:noAutofit/>
          </a:bodyPr>
          <a:lstStyle/>
          <a:p>
            <a:r>
              <a:rPr lang="en-US" sz="2400" dirty="0"/>
              <a:t>Evidence #2</a:t>
            </a:r>
          </a:p>
          <a:p>
            <a:pPr lvl="1">
              <a:spcAft>
                <a:spcPts val="600"/>
              </a:spcAft>
            </a:pPr>
            <a:r>
              <a:rPr lang="en-US" sz="2400" dirty="0"/>
              <a:t>Number of Chronically Homeless persons is rapidly increasing.  These persons require more staff intensive services over a longer time period time.</a:t>
            </a:r>
          </a:p>
          <a:p>
            <a:r>
              <a:rPr lang="en-US" sz="2400" dirty="0"/>
              <a:t>Evidence #3</a:t>
            </a:r>
          </a:p>
          <a:p>
            <a:pPr lvl="1"/>
            <a:r>
              <a:rPr lang="en-US" sz="2400" dirty="0"/>
              <a:t>The </a:t>
            </a:r>
            <a:r>
              <a:rPr lang="en-US" sz="2400" dirty="0" err="1"/>
              <a:t>VCCoC</a:t>
            </a:r>
            <a:r>
              <a:rPr lang="en-US" sz="2400" dirty="0"/>
              <a:t> has only 120 year round shelter beds located in West Ventura County to temporarily house unsheltered persons until permanent housing can be found.</a:t>
            </a:r>
          </a:p>
          <a:p>
            <a:pPr marL="0" indent="0">
              <a:buNone/>
            </a:pPr>
            <a:r>
              <a:rPr lang="en-US" sz="2800" dirty="0"/>
              <a:t> </a:t>
            </a:r>
          </a:p>
        </p:txBody>
      </p:sp>
    </p:spTree>
    <p:extLst>
      <p:ext uri="{BB962C8B-B14F-4D97-AF65-F5344CB8AC3E}">
        <p14:creationId xmlns:p14="http://schemas.microsoft.com/office/powerpoint/2010/main" val="2255109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707257" cy="1051617"/>
          </a:xfrm>
        </p:spPr>
        <p:txBody>
          <a:bodyPr/>
          <a:lstStyle/>
          <a:p>
            <a:r>
              <a:rPr lang="en-US" sz="4000" dirty="0"/>
              <a:t>Evidence of Homeless &amp; Housing Crisis</a:t>
            </a:r>
          </a:p>
        </p:txBody>
      </p:sp>
      <p:sp>
        <p:nvSpPr>
          <p:cNvPr id="3" name="Content Placeholder 2"/>
          <p:cNvSpPr>
            <a:spLocks noGrp="1"/>
          </p:cNvSpPr>
          <p:nvPr>
            <p:ph idx="1"/>
          </p:nvPr>
        </p:nvSpPr>
        <p:spPr>
          <a:xfrm>
            <a:off x="752168" y="2005780"/>
            <a:ext cx="10161639" cy="4424517"/>
          </a:xfrm>
        </p:spPr>
        <p:txBody>
          <a:bodyPr>
            <a:noAutofit/>
          </a:bodyPr>
          <a:lstStyle/>
          <a:p>
            <a:r>
              <a:rPr lang="en-US" sz="2400" dirty="0"/>
              <a:t>Evidence #4</a:t>
            </a:r>
          </a:p>
          <a:p>
            <a:pPr lvl="1">
              <a:spcAft>
                <a:spcPts val="600"/>
              </a:spcAft>
            </a:pPr>
            <a:r>
              <a:rPr lang="en-US" sz="2400" dirty="0"/>
              <a:t>The </a:t>
            </a:r>
            <a:r>
              <a:rPr lang="en-US" sz="2400" dirty="0" err="1"/>
              <a:t>VCCoC</a:t>
            </a:r>
            <a:r>
              <a:rPr lang="en-US" sz="2400" dirty="0"/>
              <a:t> has 386 units of permanent supportive housing (PSH) for chronically homeless persons with a 10% turnover annually. </a:t>
            </a:r>
            <a:r>
              <a:rPr lang="en-US" sz="2400" dirty="0" err="1"/>
              <a:t>VCCoC</a:t>
            </a:r>
            <a:r>
              <a:rPr lang="en-US" sz="2400" dirty="0"/>
              <a:t> needs 459 new PSH units in 2017 to meet current need.</a:t>
            </a:r>
          </a:p>
          <a:p>
            <a:r>
              <a:rPr lang="en-US" sz="2400" dirty="0"/>
              <a:t>Evidence #5</a:t>
            </a:r>
          </a:p>
          <a:p>
            <a:pPr lvl="1"/>
            <a:r>
              <a:rPr lang="en-US" sz="2400" dirty="0"/>
              <a:t>Ventura County needs 26,492 more affordable rental homes to meet the needs of its lowest income renters including homeless persons. Rental housing requires 3.5 times minimum wage for average rent of $1,817.</a:t>
            </a:r>
          </a:p>
          <a:p>
            <a:pPr marL="0" indent="0">
              <a:buNone/>
            </a:pPr>
            <a:r>
              <a:rPr lang="en-US" sz="2800" dirty="0"/>
              <a:t> </a:t>
            </a:r>
          </a:p>
        </p:txBody>
      </p:sp>
    </p:spTree>
    <p:extLst>
      <p:ext uri="{BB962C8B-B14F-4D97-AF65-F5344CB8AC3E}">
        <p14:creationId xmlns:p14="http://schemas.microsoft.com/office/powerpoint/2010/main" val="424311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766250" cy="1051617"/>
          </a:xfrm>
        </p:spPr>
        <p:txBody>
          <a:bodyPr/>
          <a:lstStyle/>
          <a:p>
            <a:r>
              <a:rPr lang="en-US" sz="4000" dirty="0"/>
              <a:t>Evidence of Homeless &amp; Housing Crisis</a:t>
            </a:r>
          </a:p>
        </p:txBody>
      </p:sp>
      <p:sp>
        <p:nvSpPr>
          <p:cNvPr id="3" name="Content Placeholder 2"/>
          <p:cNvSpPr>
            <a:spLocks noGrp="1"/>
          </p:cNvSpPr>
          <p:nvPr>
            <p:ph idx="1"/>
          </p:nvPr>
        </p:nvSpPr>
        <p:spPr>
          <a:xfrm>
            <a:off x="870155" y="1743202"/>
            <a:ext cx="10161639" cy="4775585"/>
          </a:xfrm>
        </p:spPr>
        <p:txBody>
          <a:bodyPr>
            <a:noAutofit/>
          </a:bodyPr>
          <a:lstStyle/>
          <a:p>
            <a:r>
              <a:rPr lang="en-US" sz="2400" dirty="0"/>
              <a:t>Evidence #6</a:t>
            </a:r>
          </a:p>
          <a:p>
            <a:pPr lvl="1">
              <a:spcAft>
                <a:spcPts val="600"/>
              </a:spcAft>
            </a:pPr>
            <a:r>
              <a:rPr lang="en-US" sz="2400" dirty="0"/>
              <a:t>The VC COC Street Outreach case management capacity is 319 persons. </a:t>
            </a:r>
          </a:p>
          <a:p>
            <a:r>
              <a:rPr lang="en-US" sz="2400" dirty="0"/>
              <a:t>Evidence #7</a:t>
            </a:r>
          </a:p>
          <a:p>
            <a:pPr lvl="1"/>
            <a:r>
              <a:rPr lang="en-US" sz="2400" dirty="0"/>
              <a:t>The VC COC Rapid Re-Housing programs case management capacity is 322 households. </a:t>
            </a:r>
          </a:p>
          <a:p>
            <a:pPr marL="457200" lvl="1" indent="0">
              <a:buNone/>
            </a:pPr>
            <a:r>
              <a:rPr lang="en-US" sz="2400" dirty="0"/>
              <a:t>It is important to point out that many case managers in the above programs serve multiple roles including outreach, coordinated entry assessments, housing navigation and case management. </a:t>
            </a:r>
          </a:p>
        </p:txBody>
      </p:sp>
    </p:spTree>
    <p:extLst>
      <p:ext uri="{BB962C8B-B14F-4D97-AF65-F5344CB8AC3E}">
        <p14:creationId xmlns:p14="http://schemas.microsoft.com/office/powerpoint/2010/main" val="1950840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149" y="452717"/>
            <a:ext cx="10061219" cy="1051617"/>
          </a:xfrm>
        </p:spPr>
        <p:txBody>
          <a:bodyPr/>
          <a:lstStyle/>
          <a:p>
            <a:r>
              <a:rPr lang="en-US" dirty="0"/>
              <a:t>Evidence of Homeless &amp; Housing Crisis</a:t>
            </a:r>
          </a:p>
        </p:txBody>
      </p:sp>
      <p:sp>
        <p:nvSpPr>
          <p:cNvPr id="3" name="Content Placeholder 2"/>
          <p:cNvSpPr>
            <a:spLocks noGrp="1"/>
          </p:cNvSpPr>
          <p:nvPr>
            <p:ph idx="1"/>
          </p:nvPr>
        </p:nvSpPr>
        <p:spPr>
          <a:xfrm>
            <a:off x="560439" y="1814050"/>
            <a:ext cx="10161639" cy="4380273"/>
          </a:xfrm>
        </p:spPr>
        <p:txBody>
          <a:bodyPr>
            <a:noAutofit/>
          </a:bodyPr>
          <a:lstStyle/>
          <a:p>
            <a:r>
              <a:rPr lang="en-US" sz="2400" dirty="0"/>
              <a:t>Evidence #8</a:t>
            </a:r>
          </a:p>
          <a:p>
            <a:pPr lvl="1">
              <a:spcAft>
                <a:spcPts val="600"/>
              </a:spcAft>
            </a:pPr>
            <a:r>
              <a:rPr lang="en-US" sz="2400" dirty="0"/>
              <a:t>41% of unsheltered homeless persons have no income and only 10.2% have less than $500 per mo. Access to training and higher paying jobs for those who can work and disability benefits for those who cannot work is badly needed.</a:t>
            </a:r>
          </a:p>
          <a:p>
            <a:r>
              <a:rPr lang="en-US" sz="2400" dirty="0"/>
              <a:t>Evidence #9</a:t>
            </a:r>
          </a:p>
          <a:p>
            <a:pPr lvl="1"/>
            <a:r>
              <a:rPr lang="en-US" sz="2400" dirty="0"/>
              <a:t>Federal, state, city and private funding has remained static and does not meet the current need. Also federal funding is being threatened by proposed budget cuts. </a:t>
            </a:r>
          </a:p>
        </p:txBody>
      </p:sp>
    </p:spTree>
    <p:extLst>
      <p:ext uri="{BB962C8B-B14F-4D97-AF65-F5344CB8AC3E}">
        <p14:creationId xmlns:p14="http://schemas.microsoft.com/office/powerpoint/2010/main" val="1587498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904" y="437969"/>
            <a:ext cx="10164457" cy="1464572"/>
          </a:xfrm>
        </p:spPr>
        <p:txBody>
          <a:bodyPr/>
          <a:lstStyle/>
          <a:p>
            <a:r>
              <a:rPr lang="en-US" sz="4000" dirty="0"/>
              <a:t>Evidence of Homeless and Housing Crisis</a:t>
            </a:r>
          </a:p>
        </p:txBody>
      </p:sp>
      <p:sp>
        <p:nvSpPr>
          <p:cNvPr id="3" name="Content Placeholder 2"/>
          <p:cNvSpPr>
            <a:spLocks noGrp="1"/>
          </p:cNvSpPr>
          <p:nvPr>
            <p:ph idx="1"/>
          </p:nvPr>
        </p:nvSpPr>
        <p:spPr>
          <a:xfrm>
            <a:off x="855407" y="2052919"/>
            <a:ext cx="10161639" cy="3374487"/>
          </a:xfrm>
        </p:spPr>
        <p:txBody>
          <a:bodyPr>
            <a:noAutofit/>
          </a:bodyPr>
          <a:lstStyle/>
          <a:p>
            <a:r>
              <a:rPr lang="en-US" sz="2400" dirty="0"/>
              <a:t>Evidence #10</a:t>
            </a:r>
          </a:p>
          <a:p>
            <a:pPr lvl="1">
              <a:spcAft>
                <a:spcPts val="600"/>
              </a:spcAft>
            </a:pPr>
            <a:r>
              <a:rPr lang="en-US" sz="2400" dirty="0"/>
              <a:t>Multiple studies have shown that on average a chronically homeless person costs $35,578 per year from the use of publicly funded crisis services. By investing $12,800 in supportive housing per person we could see a significant reduction in the number of chronically homeless persons and a reduction in the cost and use of these crisis services, freeing them up for those who truly need them.</a:t>
            </a:r>
          </a:p>
          <a:p>
            <a:pPr marL="0" indent="0">
              <a:buNone/>
            </a:pPr>
            <a:r>
              <a:rPr lang="en-US" sz="2800" dirty="0"/>
              <a:t> </a:t>
            </a:r>
          </a:p>
        </p:txBody>
      </p:sp>
    </p:spTree>
    <p:extLst>
      <p:ext uri="{BB962C8B-B14F-4D97-AF65-F5344CB8AC3E}">
        <p14:creationId xmlns:p14="http://schemas.microsoft.com/office/powerpoint/2010/main" val="3622734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707257" cy="1400530"/>
          </a:xfrm>
        </p:spPr>
        <p:txBody>
          <a:bodyPr/>
          <a:lstStyle/>
          <a:p>
            <a:r>
              <a:rPr lang="en-US" dirty="0"/>
              <a:t>Why Declare a Homeless and Housing Crisis or State of Emergency</a:t>
            </a:r>
          </a:p>
        </p:txBody>
      </p:sp>
      <p:sp>
        <p:nvSpPr>
          <p:cNvPr id="3" name="Content Placeholder 2"/>
          <p:cNvSpPr>
            <a:spLocks noGrp="1"/>
          </p:cNvSpPr>
          <p:nvPr>
            <p:ph idx="1"/>
          </p:nvPr>
        </p:nvSpPr>
        <p:spPr>
          <a:xfrm>
            <a:off x="749350" y="2421628"/>
            <a:ext cx="10370934" cy="4008670"/>
          </a:xfrm>
        </p:spPr>
        <p:txBody>
          <a:bodyPr>
            <a:normAutofit/>
          </a:bodyPr>
          <a:lstStyle/>
          <a:p>
            <a:pPr marL="0" indent="0">
              <a:buNone/>
            </a:pPr>
            <a:r>
              <a:rPr lang="en-US" sz="2400" dirty="0"/>
              <a:t>The State of Hawaii and several cities in the Western States have declared a Homeless State of Emergency which:</a:t>
            </a:r>
          </a:p>
          <a:p>
            <a:pPr marL="514350" indent="-514350">
              <a:buAutoNum type="arabicPeriod"/>
            </a:pPr>
            <a:r>
              <a:rPr lang="en-US" sz="2400" dirty="0"/>
              <a:t>Raised community awareness.</a:t>
            </a:r>
          </a:p>
          <a:p>
            <a:pPr marL="514350" indent="-514350">
              <a:buAutoNum type="arabicPeriod"/>
            </a:pPr>
            <a:r>
              <a:rPr lang="en-US" sz="2400" dirty="0"/>
              <a:t>Resulted in significant increases in funding, shelter beds, permanent supportive and very affordable housing and outreach and supportive services.</a:t>
            </a:r>
          </a:p>
          <a:p>
            <a:pPr marL="514350" indent="-514350">
              <a:buAutoNum type="arabicPeriod"/>
            </a:pPr>
            <a:r>
              <a:rPr lang="en-US" sz="2400" dirty="0"/>
              <a:t>Modified government regulations and zoning codes</a:t>
            </a:r>
          </a:p>
          <a:p>
            <a:pPr marL="514350" indent="-514350">
              <a:buAutoNum type="arabicPeriod"/>
            </a:pPr>
            <a:r>
              <a:rPr lang="en-US" sz="2400" dirty="0"/>
              <a:t>Significantly increased the number of homeless persons sheltered and permanently housed.</a:t>
            </a:r>
          </a:p>
        </p:txBody>
      </p:sp>
    </p:spTree>
    <p:extLst>
      <p:ext uri="{BB962C8B-B14F-4D97-AF65-F5344CB8AC3E}">
        <p14:creationId xmlns:p14="http://schemas.microsoft.com/office/powerpoint/2010/main" val="32553206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2564</TotalTime>
  <Words>906</Words>
  <Application>Microsoft Office PowerPoint</Application>
  <PresentationFormat>Custom</PresentationFormat>
  <Paragraphs>65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Ion</vt:lpstr>
      <vt:lpstr>Ventura County Continuum of  Care</vt:lpstr>
      <vt:lpstr>What Successes Have been Achieved in our Homeless Continuum of Care System? </vt:lpstr>
      <vt:lpstr>Despite these successes there is evidence of a Homeless and Housing Crisis in Ventura County</vt:lpstr>
      <vt:lpstr>Evidence of Homeless &amp; Housing Crisis</vt:lpstr>
      <vt:lpstr>Evidence of Homeless &amp; Housing Crisis</vt:lpstr>
      <vt:lpstr>Evidence of Homeless &amp; Housing Crisis</vt:lpstr>
      <vt:lpstr>Evidence of Homeless &amp; Housing Crisis</vt:lpstr>
      <vt:lpstr>Evidence of Homeless and Housing Crisis</vt:lpstr>
      <vt:lpstr>Why Declare a Homeless and Housing Crisis or State of Emergency</vt:lpstr>
      <vt:lpstr>The CoC Housing and Services Committee urges the CoC Board  to Declare a Homeless and Housing Crisis in Ventura County and Adopt the following  recommendations:</vt:lpstr>
      <vt:lpstr>Homeless and Housing Crisis Resolution Recommendations</vt:lpstr>
      <vt:lpstr>Homeless and Housing Crisis Resolution Recommendations</vt:lpstr>
      <vt:lpstr>Homeless and Housing Crisis Resolution Recommendations</vt:lpstr>
      <vt:lpstr>We need Bold Action to solve the Homeless and Housing Crisis in Ventura County</vt:lpstr>
    </vt:vector>
  </TitlesOfParts>
  <Company>County of Ventura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Ventura County Continuum of  Care</dc:title>
  <dc:creator>Carruth, Tara</dc:creator>
  <cp:lastModifiedBy>User</cp:lastModifiedBy>
  <cp:revision>65</cp:revision>
  <cp:lastPrinted>2017-05-18T15:08:15Z</cp:lastPrinted>
  <dcterms:created xsi:type="dcterms:W3CDTF">2017-05-16T18:47:07Z</dcterms:created>
  <dcterms:modified xsi:type="dcterms:W3CDTF">2017-08-07T17:30:17Z</dcterms:modified>
</cp:coreProperties>
</file>